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73" r:id="rId3"/>
    <p:sldId id="286" r:id="rId4"/>
    <p:sldId id="287" r:id="rId5"/>
    <p:sldId id="298" r:id="rId6"/>
    <p:sldId id="277" r:id="rId7"/>
    <p:sldId id="294" r:id="rId8"/>
    <p:sldId id="259" r:id="rId9"/>
    <p:sldId id="295" r:id="rId10"/>
    <p:sldId id="297" r:id="rId11"/>
    <p:sldId id="291" r:id="rId12"/>
    <p:sldId id="300" r:id="rId13"/>
    <p:sldId id="293" r:id="rId14"/>
    <p:sldId id="301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CCEBE71-54D1-FDB3-F1B0-8C5A69486C69}" name="Hostettler Maurizio I.BSCI.1801" initials="HI" userId="S::maurizio.hostettler@stud.hslu.ch::67227df8-0c70-497e-a9b0-6d4a824f69a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stettler Maurizio I.BSCI.1801" initials="HI" lastIdx="1" clrIdx="0">
    <p:extLst>
      <p:ext uri="{19B8F6BF-5375-455C-9EA6-DF929625EA0E}">
        <p15:presenceInfo xmlns:p15="http://schemas.microsoft.com/office/powerpoint/2012/main" userId="S::maurizio.hostettler@stud.hslu.ch::67227df8-0c70-497e-a9b0-6d4a824f69a9" providerId="AD"/>
      </p:ext>
    </p:extLst>
  </p:cmAuthor>
  <p:cmAuthor id="2" name="Adrian Willi" initials="AW" lastIdx="1" clrIdx="1">
    <p:extLst>
      <p:ext uri="{19B8F6BF-5375-455C-9EA6-DF929625EA0E}">
        <p15:presenceInfo xmlns:p15="http://schemas.microsoft.com/office/powerpoint/2012/main" userId="44b8f7d4cfb0581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DAE8FC"/>
    <a:srgbClr val="F8C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38C695-AE65-7EF8-0EA4-A446433531AC}" v="13" dt="2020-12-16T16:44:56.7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–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429" autoAdjust="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C89CF-FF97-484F-BE64-E7C70D8863B6}" type="datetimeFigureOut">
              <a:rPr lang="en-GB"/>
              <a:t>17/12/2020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DB39C-118E-49CA-AAEE-C861191DABC9}" type="slidenum">
              <a:rPr lang="en-GB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738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Mier</a:t>
            </a:r>
            <a:r>
              <a:rPr lang="de-CH" dirty="0"/>
              <a:t> </a:t>
            </a:r>
            <a:r>
              <a:rPr lang="de-CH" dirty="0" err="1"/>
              <a:t>begrüesse</a:t>
            </a:r>
            <a:r>
              <a:rPr lang="de-CH" dirty="0"/>
              <a:t> euch herzlich zu </a:t>
            </a:r>
            <a:r>
              <a:rPr lang="de-CH" dirty="0" err="1"/>
              <a:t>üsere</a:t>
            </a:r>
            <a:r>
              <a:rPr lang="de-CH" dirty="0"/>
              <a:t> Abschlusspräsentation </a:t>
            </a:r>
            <a:r>
              <a:rPr lang="de-CH" dirty="0" err="1"/>
              <a:t>womer</a:t>
            </a:r>
            <a:r>
              <a:rPr lang="de-CH" dirty="0"/>
              <a:t> euch </a:t>
            </a:r>
            <a:r>
              <a:rPr lang="de-CH" dirty="0" err="1"/>
              <a:t>üse</a:t>
            </a:r>
            <a:r>
              <a:rPr lang="de-CH" dirty="0"/>
              <a:t> </a:t>
            </a:r>
            <a:r>
              <a:rPr lang="de-CH" dirty="0" err="1"/>
              <a:t>pepper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waiter</a:t>
            </a:r>
            <a:r>
              <a:rPr lang="de-CH" dirty="0"/>
              <a:t> </a:t>
            </a:r>
            <a:r>
              <a:rPr lang="de-CH" dirty="0" err="1"/>
              <a:t>gärn</a:t>
            </a:r>
            <a:r>
              <a:rPr lang="de-CH" dirty="0"/>
              <a:t> </a:t>
            </a:r>
            <a:r>
              <a:rPr lang="de-CH" dirty="0" err="1"/>
              <a:t>chli</a:t>
            </a:r>
            <a:r>
              <a:rPr lang="de-CH" dirty="0"/>
              <a:t> genauer </a:t>
            </a:r>
            <a:r>
              <a:rPr lang="de-CH" dirty="0" err="1"/>
              <a:t>düe</a:t>
            </a:r>
            <a:r>
              <a:rPr lang="de-CH" dirty="0"/>
              <a:t> erkläre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168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Gestik</a:t>
            </a:r>
            <a:r>
              <a:rPr lang="en-US" dirty="0">
                <a:cs typeface="Calibri"/>
              </a:rPr>
              <a:t>  </a:t>
            </a:r>
            <a:r>
              <a:rPr lang="en-US" dirty="0" err="1">
                <a:cs typeface="Calibri"/>
              </a:rPr>
              <a:t>für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natürlich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wirkende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Kommunikation</a:t>
            </a:r>
            <a:br>
              <a:rPr lang="en-US" dirty="0">
                <a:cs typeface="Calibri"/>
              </a:rPr>
            </a:br>
            <a:r>
              <a:rPr lang="en-US" dirty="0" err="1">
                <a:cs typeface="Calibri"/>
              </a:rPr>
              <a:t>Sprache</a:t>
            </a:r>
            <a:r>
              <a:rPr lang="en-US" dirty="0">
                <a:cs typeface="Calibri"/>
              </a:rPr>
              <a:t> – </a:t>
            </a:r>
            <a:r>
              <a:rPr lang="en-US" dirty="0" err="1">
                <a:cs typeface="Calibri"/>
              </a:rPr>
              <a:t>immer</a:t>
            </a:r>
            <a:r>
              <a:rPr lang="en-US" dirty="0">
                <a:cs typeface="Calibri"/>
              </a:rPr>
              <a:t> Freundlich, </a:t>
            </a:r>
            <a:r>
              <a:rPr lang="en-US" dirty="0" err="1">
                <a:cs typeface="Calibri"/>
              </a:rPr>
              <a:t>lustig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Engagement zone’s – Pepper </a:t>
            </a:r>
            <a:r>
              <a:rPr lang="en-US" dirty="0" err="1">
                <a:cs typeface="Calibri"/>
              </a:rPr>
              <a:t>ist</a:t>
            </a:r>
            <a:r>
              <a:rPr lang="en-US" dirty="0">
                <a:cs typeface="Calibri"/>
              </a:rPr>
              <a:t> so </a:t>
            </a:r>
            <a:r>
              <a:rPr lang="en-US" dirty="0" err="1">
                <a:cs typeface="Calibri"/>
              </a:rPr>
              <a:t>konfiguriert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dass</a:t>
            </a:r>
            <a:r>
              <a:rPr lang="en-US" dirty="0">
                <a:cs typeface="Calibri"/>
              </a:rPr>
              <a:t> er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näher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als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halben</a:t>
            </a:r>
            <a:r>
              <a:rPr lang="en-US" dirty="0">
                <a:cs typeface="Calibri"/>
              </a:rPr>
              <a:t> Meter </a:t>
            </a:r>
            <a:r>
              <a:rPr lang="en-US" dirty="0" err="1">
                <a:cs typeface="Calibri"/>
              </a:rPr>
              <a:t>hin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Kunden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fährt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>
                <a:cs typeface="Calibri"/>
              </a:rPr>
              <a:t>-&gt; Die Situation </a:t>
            </a:r>
            <a:r>
              <a:rPr lang="en-US" dirty="0" err="1">
                <a:cs typeface="Calibri"/>
              </a:rPr>
              <a:t>beim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Servieren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setzt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voraus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dass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Personen</a:t>
            </a:r>
            <a:r>
              <a:rPr lang="en-US" dirty="0">
                <a:cs typeface="Calibri"/>
              </a:rPr>
              <a:t> in </a:t>
            </a:r>
            <a:r>
              <a:rPr lang="en-US" dirty="0" err="1">
                <a:cs typeface="Calibri"/>
              </a:rPr>
              <a:t>Reichweite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sind</a:t>
            </a:r>
            <a:r>
              <a:rPr lang="en-US" dirty="0"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044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Nutzenfunktion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implementiert</a:t>
            </a:r>
            <a:r>
              <a:rPr lang="en-US" dirty="0">
                <a:cs typeface="Calibri"/>
              </a:rPr>
              <a:t>. Pepper hat </a:t>
            </a:r>
            <a:r>
              <a:rPr lang="en-US" dirty="0" err="1">
                <a:cs typeface="Calibri"/>
              </a:rPr>
              <a:t>klare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Anweisungen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aktuell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Möglichkeit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Auftrag</a:t>
            </a:r>
            <a:r>
              <a:rPr lang="en-US" dirty="0">
                <a:cs typeface="Calibri"/>
              </a:rPr>
              <a:t> auf </a:t>
            </a:r>
            <a:r>
              <a:rPr lang="en-US" dirty="0" err="1">
                <a:cs typeface="Calibri"/>
              </a:rPr>
              <a:t>verschiedene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Weisen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lösen</a:t>
            </a:r>
            <a:r>
              <a:rPr lang="en-US" dirty="0">
                <a:cs typeface="Calibri"/>
              </a:rPr>
              <a:t>. </a:t>
            </a:r>
            <a:r>
              <a:rPr lang="en-US" dirty="0" err="1">
                <a:cs typeface="Calibri"/>
              </a:rPr>
              <a:t>Dadurch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gibt</a:t>
            </a:r>
            <a:r>
              <a:rPr lang="en-US" dirty="0">
                <a:cs typeface="Calibri"/>
              </a:rPr>
              <a:t> es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</a:t>
            </a:r>
            <a:r>
              <a:rPr lang="en-US" dirty="0">
                <a:cs typeface="Calibri"/>
              </a:rPr>
              <a:t> “</a:t>
            </a:r>
            <a:r>
              <a:rPr lang="en-US" dirty="0" err="1">
                <a:cs typeface="Calibri"/>
              </a:rPr>
              <a:t>bessere</a:t>
            </a:r>
            <a:r>
              <a:rPr lang="en-US" dirty="0">
                <a:cs typeface="Calibri"/>
              </a:rPr>
              <a:t>” </a:t>
            </a:r>
            <a:r>
              <a:rPr lang="en-US" dirty="0" err="1">
                <a:cs typeface="Calibri"/>
              </a:rPr>
              <a:t>Lösung</a:t>
            </a:r>
            <a:r>
              <a:rPr lang="en-US" dirty="0"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Performance measure </a:t>
            </a:r>
            <a:r>
              <a:rPr lang="en-US" dirty="0" err="1">
                <a:cs typeface="Calibri"/>
              </a:rPr>
              <a:t>als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Hilfe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für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Qualitätssicherung</a:t>
            </a:r>
            <a:r>
              <a:rPr lang="en-US" dirty="0">
                <a:cs typeface="Calibri"/>
              </a:rPr>
              <a:t> -&gt; </a:t>
            </a:r>
            <a:r>
              <a:rPr lang="en-US" dirty="0" err="1">
                <a:cs typeface="Calibri"/>
              </a:rPr>
              <a:t>Schlechte</a:t>
            </a:r>
            <a:r>
              <a:rPr lang="en-US" dirty="0">
                <a:cs typeface="Calibri"/>
              </a:rPr>
              <a:t> Performance </a:t>
            </a:r>
            <a:r>
              <a:rPr lang="en-US" dirty="0" err="1">
                <a:cs typeface="Calibri"/>
              </a:rPr>
              <a:t>weist</a:t>
            </a:r>
            <a:r>
              <a:rPr lang="en-US" dirty="0">
                <a:cs typeface="Calibri"/>
              </a:rPr>
              <a:t> auf </a:t>
            </a:r>
            <a:r>
              <a:rPr lang="en-US" dirty="0" err="1">
                <a:cs typeface="Calibri"/>
              </a:rPr>
              <a:t>Fehler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hin</a:t>
            </a:r>
            <a:r>
              <a:rPr lang="en-US" dirty="0">
                <a:cs typeface="Calibri"/>
              </a:rPr>
              <a:t> (Concurrency </a:t>
            </a:r>
            <a:r>
              <a:rPr lang="en-US" dirty="0" err="1">
                <a:cs typeface="Calibri"/>
              </a:rPr>
              <a:t>bei</a:t>
            </a:r>
            <a:r>
              <a:rPr lang="en-US" dirty="0">
                <a:cs typeface="Calibri"/>
              </a:rPr>
              <a:t> den </a:t>
            </a:r>
            <a:r>
              <a:rPr lang="en-US" dirty="0" err="1">
                <a:cs typeface="Calibri"/>
              </a:rPr>
              <a:t>modelierten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Gesprächen</a:t>
            </a:r>
            <a:r>
              <a:rPr lang="en-US" dirty="0">
                <a:cs typeface="Calibri"/>
              </a:rPr>
              <a:t>)</a:t>
            </a:r>
          </a:p>
          <a:p>
            <a:r>
              <a:rPr lang="en-US" dirty="0">
                <a:cs typeface="Calibri"/>
              </a:rPr>
              <a:t>KAI ZEN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36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Wenig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Risiken</a:t>
            </a:r>
            <a:r>
              <a:rPr lang="en-US" dirty="0">
                <a:cs typeface="Calibri"/>
              </a:rPr>
              <a:t>, dank der </a:t>
            </a:r>
            <a:r>
              <a:rPr lang="en-US" dirty="0" err="1">
                <a:cs typeface="Calibri"/>
              </a:rPr>
              <a:t>internen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Kollisionserkennung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beim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Navigieren</a:t>
            </a:r>
            <a:r>
              <a:rPr lang="en-US">
                <a:cs typeface="Calibri"/>
              </a:rPr>
              <a:t>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05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Mau –beim Suchen der Person erklären was passiert -&gt; Bild erstellen, mit der Cloud </a:t>
            </a:r>
            <a:r>
              <a:rPr lang="de-CH" dirty="0" err="1"/>
              <a:t>vision</a:t>
            </a:r>
            <a:r>
              <a:rPr lang="de-CH" dirty="0"/>
              <a:t> API eine Person erkennen und hin navigieren.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021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Was habt ihr erreicht?</a:t>
            </a:r>
          </a:p>
          <a:p>
            <a:r>
              <a:rPr lang="de-CH" dirty="0"/>
              <a:t>Wo waren besondere Schwierigkeiten?</a:t>
            </a:r>
          </a:p>
          <a:p>
            <a:r>
              <a:rPr lang="de-CH" dirty="0"/>
              <a:t>2x Was kann man besser oder anders machen?</a:t>
            </a:r>
          </a:p>
          <a:p>
            <a:r>
              <a:rPr lang="de-CH" dirty="0"/>
              <a:t>Was nehmt ihr aus dem Modul mit?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273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 dirty="0"/>
              <a:t>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184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Bevor </a:t>
            </a:r>
            <a:r>
              <a:rPr lang="en-US" dirty="0" err="1">
                <a:cs typeface="Calibri"/>
              </a:rPr>
              <a:t>mier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üse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lösigsahsatz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betrachte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möchti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zersch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churz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nomal</a:t>
            </a:r>
            <a:r>
              <a:rPr lang="en-US" dirty="0">
                <a:cs typeface="Calibri"/>
              </a:rPr>
              <a:t> ds </a:t>
            </a:r>
            <a:r>
              <a:rPr lang="en-US" dirty="0" err="1">
                <a:cs typeface="Calibri"/>
              </a:rPr>
              <a:t>geplante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verhalte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betrachte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natürlich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nume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oberflächlich</a:t>
            </a:r>
            <a:r>
              <a:rPr lang="en-US" dirty="0">
                <a:cs typeface="Calibri"/>
              </a:rPr>
              <a:t>. D </a:t>
            </a:r>
            <a:r>
              <a:rPr lang="en-US" dirty="0" err="1">
                <a:cs typeface="Calibri"/>
              </a:rPr>
              <a:t>idee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ish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dass</a:t>
            </a:r>
            <a:r>
              <a:rPr lang="en-US" dirty="0">
                <a:cs typeface="Calibri"/>
              </a:rPr>
              <a:t> der pepper </a:t>
            </a:r>
            <a:r>
              <a:rPr lang="en-US" dirty="0" err="1">
                <a:cs typeface="Calibri"/>
              </a:rPr>
              <a:t>nach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persone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ruum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suecht</a:t>
            </a:r>
            <a:r>
              <a:rPr lang="en-US" dirty="0">
                <a:cs typeface="Calibri"/>
              </a:rPr>
              <a:t> u </a:t>
            </a:r>
            <a:r>
              <a:rPr lang="en-US" dirty="0" err="1">
                <a:cs typeface="Calibri"/>
              </a:rPr>
              <a:t>ner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dene </a:t>
            </a:r>
            <a:r>
              <a:rPr lang="en-US" dirty="0" err="1">
                <a:cs typeface="Calibri"/>
              </a:rPr>
              <a:t>fahrt</a:t>
            </a:r>
            <a:r>
              <a:rPr lang="en-US" dirty="0">
                <a:cs typeface="Calibri"/>
              </a:rPr>
              <a:t> u </a:t>
            </a:r>
            <a:r>
              <a:rPr lang="en-US" dirty="0" err="1">
                <a:cs typeface="Calibri"/>
              </a:rPr>
              <a:t>fragt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ob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öppis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wöi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trinke</a:t>
            </a:r>
            <a:r>
              <a:rPr lang="en-US" dirty="0">
                <a:cs typeface="Calibri"/>
              </a:rPr>
              <a:t>. Falls ja, </a:t>
            </a:r>
            <a:r>
              <a:rPr lang="en-US" dirty="0" err="1">
                <a:cs typeface="Calibri"/>
              </a:rPr>
              <a:t>fahrt</a:t>
            </a:r>
            <a:r>
              <a:rPr lang="en-US" dirty="0">
                <a:cs typeface="Calibri"/>
              </a:rPr>
              <a:t> pepper ad bar un </a:t>
            </a:r>
            <a:r>
              <a:rPr lang="en-US" dirty="0" err="1">
                <a:cs typeface="Calibri"/>
              </a:rPr>
              <a:t>bstellt</a:t>
            </a:r>
            <a:r>
              <a:rPr lang="en-US" dirty="0">
                <a:cs typeface="Calibri"/>
              </a:rPr>
              <a:t> ds </a:t>
            </a:r>
            <a:r>
              <a:rPr lang="en-US" dirty="0" err="1">
                <a:cs typeface="Calibri"/>
              </a:rPr>
              <a:t>getränk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bringts</a:t>
            </a:r>
            <a:r>
              <a:rPr lang="en-US" dirty="0">
                <a:cs typeface="Calibri"/>
              </a:rPr>
              <a:t> am </a:t>
            </a:r>
            <a:r>
              <a:rPr lang="en-US" dirty="0" err="1">
                <a:cs typeface="Calibri"/>
              </a:rPr>
              <a:t>korrekte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chund</a:t>
            </a:r>
            <a:r>
              <a:rPr lang="en-US" dirty="0">
                <a:cs typeface="Calibri"/>
              </a:rPr>
              <a:t>. Pepper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ds </a:t>
            </a:r>
            <a:r>
              <a:rPr lang="en-US" dirty="0" err="1">
                <a:cs typeface="Calibri"/>
              </a:rPr>
              <a:t>getränk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würk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ir</a:t>
            </a:r>
            <a:r>
              <a:rPr lang="en-US" dirty="0">
                <a:cs typeface="Calibri"/>
              </a:rPr>
              <a:t> hand </a:t>
            </a:r>
            <a:r>
              <a:rPr lang="en-US" dirty="0" err="1">
                <a:cs typeface="Calibri"/>
              </a:rPr>
              <a:t>trage</a:t>
            </a:r>
            <a:r>
              <a:rPr lang="en-US" dirty="0">
                <a:cs typeface="Calibri"/>
              </a:rPr>
              <a:t>, will </a:t>
            </a:r>
            <a:r>
              <a:rPr lang="en-US" dirty="0" err="1">
                <a:cs typeface="Calibri"/>
              </a:rPr>
              <a:t>er</a:t>
            </a:r>
            <a:r>
              <a:rPr lang="en-US" dirty="0">
                <a:cs typeface="Calibri"/>
              </a:rPr>
              <a:t> das </a:t>
            </a:r>
            <a:r>
              <a:rPr lang="en-US" dirty="0" err="1">
                <a:cs typeface="Calibri"/>
              </a:rPr>
              <a:t>nid</a:t>
            </a:r>
            <a:r>
              <a:rPr lang="en-US" dirty="0">
                <a:cs typeface="Calibri"/>
              </a:rPr>
              <a:t> cha. Am </a:t>
            </a:r>
            <a:r>
              <a:rPr lang="en-US" dirty="0" err="1">
                <a:cs typeface="Calibri"/>
              </a:rPr>
              <a:t>schluss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fahrt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zrügg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startpunkt</a:t>
            </a:r>
            <a:r>
              <a:rPr lang="en-US" dirty="0">
                <a:cs typeface="Calibri"/>
              </a:rPr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598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969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1837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de-CH" b="1"/>
              <a:t>Observability: Partially observable</a:t>
            </a:r>
            <a:r>
              <a:rPr lang="de-CH"/>
              <a:t> – Die Sensoren decken nur einen Teilbereich ab und können nicht die ganze Bar erfassen</a:t>
            </a:r>
            <a:endParaRPr lang="en-US"/>
          </a:p>
          <a:p>
            <a:pPr algn="just"/>
            <a:r>
              <a:rPr lang="de-CH" b="1"/>
              <a:t>Predictability: Stochastic</a:t>
            </a:r>
            <a:r>
              <a:rPr lang="de-CH"/>
              <a:t> – Ein Kunde kann unerwartet reagieren</a:t>
            </a:r>
            <a:endParaRPr lang="en-US"/>
          </a:p>
          <a:p>
            <a:pPr algn="just"/>
            <a:r>
              <a:rPr lang="de-CH" b="1"/>
              <a:t>Time dependency: Sequential </a:t>
            </a:r>
            <a:r>
              <a:rPr lang="de-CH"/>
              <a:t>– Pepper muss das Getränk der richtigen Person bringen</a:t>
            </a:r>
            <a:endParaRPr lang="en-US"/>
          </a:p>
          <a:p>
            <a:pPr algn="just"/>
            <a:r>
              <a:rPr lang="de-CH" b="1"/>
              <a:t>Dynamics: Dynamic</a:t>
            </a:r>
            <a:r>
              <a:rPr lang="de-CH"/>
              <a:t> – Neue Kunden können die Bar betreten</a:t>
            </a:r>
            <a:endParaRPr lang="en-US"/>
          </a:p>
          <a:p>
            <a:pPr algn="just"/>
            <a:r>
              <a:rPr lang="de-CH" b="1"/>
              <a:t>Discrete vs. Continuous: Continuous</a:t>
            </a:r>
            <a:r>
              <a:rPr lang="de-CH"/>
              <a:t> – Es können unendlich viele Möglichkeiten eintreten</a:t>
            </a:r>
            <a:endParaRPr lang="en-US"/>
          </a:p>
          <a:p>
            <a:pPr algn="just"/>
            <a:r>
              <a:rPr lang="de-CH" b="1"/>
              <a:t>Number of agents: Model-based reflex agent</a:t>
            </a:r>
            <a:r>
              <a:rPr lang="de-CH" dirty="0"/>
              <a:t> – Pepper ist mit einer teilweise sichtbaren Umgebung konfrontiert, hat ein internes Weltmodell und merkt sich, wo in diesem Modell er sich befindet</a:t>
            </a:r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411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22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032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789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cs typeface="Calibri"/>
              </a:rPr>
              <a:t>adi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DB39C-118E-49CA-AAEE-C861191DABC9}" type="slidenum">
              <a:rPr lang="en-GB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1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6083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580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884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761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08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9224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0026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504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2977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4171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209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7FCB3-2D49-422B-925C-69FD7FD21704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445B7-2AEF-40E9-9D94-D7D96C882E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213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2">
            <a:extLst>
              <a:ext uri="{FF2B5EF4-FFF2-40B4-BE49-F238E27FC236}">
                <a16:creationId xmlns:a16="http://schemas.microsoft.com/office/drawing/2014/main" id="{8F58EDD9-0685-44E6-9B72-108BB10E1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33446" y="640081"/>
            <a:ext cx="6562262" cy="3849244"/>
          </a:xfrm>
          <a:noFill/>
        </p:spPr>
        <p:txBody>
          <a:bodyPr>
            <a:normAutofit/>
          </a:bodyPr>
          <a:lstStyle/>
          <a:p>
            <a:pPr algn="r"/>
            <a:r>
              <a:rPr lang="de-CH" b="1" dirty="0">
                <a:latin typeface="Bahnschrift" panose="020B0502040204020203" pitchFamily="34" charset="0"/>
              </a:rPr>
              <a:t>Pepper</a:t>
            </a:r>
            <a:r>
              <a:rPr lang="de-CH" dirty="0">
                <a:latin typeface="Bahnschrift" panose="020B0502040204020203" pitchFamily="34" charset="0"/>
              </a:rPr>
              <a:t> </a:t>
            </a:r>
            <a:r>
              <a:rPr lang="de-CH" b="1" dirty="0" err="1">
                <a:latin typeface="Bahnschrift" panose="020B0502040204020203" pitchFamily="34" charset="0"/>
              </a:rPr>
              <a:t>the</a:t>
            </a:r>
            <a:r>
              <a:rPr lang="de-CH" b="1" dirty="0">
                <a:latin typeface="Bahnschrift" panose="020B0502040204020203" pitchFamily="34" charset="0"/>
              </a:rPr>
              <a:t> </a:t>
            </a:r>
            <a:r>
              <a:rPr lang="de-CH" b="1" dirty="0" err="1">
                <a:latin typeface="Bahnschrift" panose="020B0502040204020203" pitchFamily="34" charset="0"/>
              </a:rPr>
              <a:t>waiter</a:t>
            </a:r>
            <a:endParaRPr lang="de-CH" b="1" dirty="0">
              <a:latin typeface="Bahnschrift" panose="020B0502040204020203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33446" y="4627755"/>
            <a:ext cx="6562262" cy="1590165"/>
          </a:xfrm>
          <a:noFill/>
        </p:spPr>
        <p:txBody>
          <a:bodyPr>
            <a:normAutofit/>
          </a:bodyPr>
          <a:lstStyle/>
          <a:p>
            <a:pPr algn="r"/>
            <a:r>
              <a:rPr lang="de-CH" dirty="0">
                <a:latin typeface="Bahnschrift" panose="020B0502040204020203" pitchFamily="34" charset="0"/>
              </a:rPr>
              <a:t>Maurizio Hostettler, Adrian Willi</a:t>
            </a:r>
          </a:p>
        </p:txBody>
      </p:sp>
      <p:pic>
        <p:nvPicPr>
          <p:cNvPr id="5" name="Grafik 4" descr="Ein Bild, das drinnen, sitzend, Tisch, Tasse enthält.&#10;&#10;Automatisch generierte Beschreibung">
            <a:extLst>
              <a:ext uri="{FF2B5EF4-FFF2-40B4-BE49-F238E27FC236}">
                <a16:creationId xmlns:a16="http://schemas.microsoft.com/office/drawing/2014/main" id="{65526F60-6440-4BA5-9301-1E977CEAF6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5"/>
          <a:stretch/>
        </p:blipFill>
        <p:spPr>
          <a:xfrm>
            <a:off x="7552944" y="10"/>
            <a:ext cx="4636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45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Human-Robot </a:t>
            </a:r>
            <a:r>
              <a:rPr lang="de-CH" sz="3600" b="1" dirty="0" err="1">
                <a:latin typeface="Bahnschrift"/>
              </a:rPr>
              <a:t>Collaboration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dirty="0">
                <a:latin typeface="Bahnschrift" panose="020B0502040204020203" pitchFamily="34" charset="0"/>
                <a:cs typeface="Calibri"/>
              </a:rPr>
              <a:t>Gestik</a:t>
            </a:r>
          </a:p>
          <a:p>
            <a:endParaRPr lang="de-CH" dirty="0">
              <a:latin typeface="Bahnschrift" panose="020B0502040204020203" pitchFamily="34" charset="0"/>
              <a:cs typeface="Calibri"/>
            </a:endParaRPr>
          </a:p>
          <a:p>
            <a:r>
              <a:rPr lang="de-CH" dirty="0">
                <a:latin typeface="Bahnschrift" panose="020B0502040204020203" pitchFamily="34" charset="0"/>
                <a:cs typeface="Calibri"/>
              </a:rPr>
              <a:t>Wahl der Sprache</a:t>
            </a:r>
          </a:p>
          <a:p>
            <a:endParaRPr lang="de-CH" dirty="0">
              <a:latin typeface="Bahnschrift" panose="020B0502040204020203" pitchFamily="34" charset="0"/>
              <a:cs typeface="Calibri"/>
            </a:endParaRPr>
          </a:p>
          <a:p>
            <a:r>
              <a:rPr lang="de-CH" dirty="0">
                <a:latin typeface="Bahnschrift" panose="020B0502040204020203" pitchFamily="34" charset="0"/>
                <a:cs typeface="Calibri"/>
              </a:rPr>
              <a:t>Engagement </a:t>
            </a:r>
            <a:r>
              <a:rPr lang="de-CH" dirty="0" err="1">
                <a:latin typeface="Bahnschrift" panose="020B0502040204020203" pitchFamily="34" charset="0"/>
                <a:cs typeface="Calibri"/>
              </a:rPr>
              <a:t>Zone’s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endParaRPr lang="de-CH" dirty="0">
              <a:latin typeface="Bahnschrift"/>
              <a:cs typeface="Calibri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AC4D70D-F7D0-4845-95C5-D045D98AD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617" y="2474817"/>
            <a:ext cx="5146517" cy="3186221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488729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Evaluation - Resultate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3000" dirty="0">
                <a:latin typeface="Bahnschrift" panose="020B0502040204020203" pitchFamily="34" charset="0"/>
                <a:cs typeface="Calibri"/>
              </a:rPr>
              <a:t>Nutzenfunktion (Bestärkendes Lernen)</a:t>
            </a:r>
          </a:p>
          <a:p>
            <a:pPr lvl="1"/>
            <a:r>
              <a:rPr lang="de-DE" sz="2600" dirty="0">
                <a:latin typeface="Bahnschrift"/>
                <a:cs typeface="Calibri"/>
              </a:rPr>
              <a:t>Nicht implementiert</a:t>
            </a:r>
          </a:p>
          <a:p>
            <a:endParaRPr lang="de-DE" sz="3000" dirty="0">
              <a:latin typeface="Bahnschrift" panose="020B0502040204020203" pitchFamily="34" charset="0"/>
              <a:cs typeface="Calibri"/>
            </a:endParaRPr>
          </a:p>
          <a:p>
            <a:r>
              <a:rPr lang="de-DE" sz="3000" dirty="0">
                <a:latin typeface="Bahnschrift" panose="020B0502040204020203" pitchFamily="34" charset="0"/>
                <a:cs typeface="Calibri"/>
              </a:rPr>
              <a:t>Performance Measure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Mit wachsender Maturität höhere Performance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Als Feedbackloop zur Verbesserung verwendet</a:t>
            </a:r>
          </a:p>
          <a:p>
            <a:pPr lvl="1"/>
            <a:endParaRPr lang="de-DE" sz="3000" dirty="0">
              <a:latin typeface="Bahnschrift" panose="020B0502040204020203" pitchFamily="34" charset="0"/>
              <a:cs typeface="Calibri"/>
            </a:endParaRPr>
          </a:p>
          <a:p>
            <a:pPr marL="0" indent="0">
              <a:buNone/>
            </a:pPr>
            <a:endParaRPr lang="de-DE" sz="3000" dirty="0">
              <a:latin typeface="Bahnschrift" panose="020B0502040204020203" pitchFamily="34" charset="0"/>
              <a:cs typeface="Calibri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2534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Evaluation - Diskussion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3000" b="1" dirty="0">
                <a:latin typeface="Bahnschrift" panose="020B0502040204020203" pitchFamily="34" charset="0"/>
                <a:cs typeface="Calibri"/>
              </a:rPr>
              <a:t>Risiken / Unsicherheiten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Externer Service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Spracherkennung</a:t>
            </a:r>
          </a:p>
          <a:p>
            <a:pPr lvl="1"/>
            <a:endParaRPr lang="de-DE" sz="2600" dirty="0">
              <a:latin typeface="Bahnschrift" panose="020B0502040204020203" pitchFamily="34" charset="0"/>
              <a:cs typeface="Calibri"/>
            </a:endParaRPr>
          </a:p>
          <a:p>
            <a:r>
              <a:rPr lang="de-DE" sz="3000" b="1" dirty="0">
                <a:latin typeface="Bahnschrift" panose="020B0502040204020203" pitchFamily="34" charset="0"/>
                <a:cs typeface="Calibri"/>
              </a:rPr>
              <a:t>Flexibilität und Robustheit des Agenten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Verhalten mehrheitlich geradlinig </a:t>
            </a:r>
          </a:p>
          <a:p>
            <a:pPr lvl="1"/>
            <a:r>
              <a:rPr lang="de-DE" sz="2600" dirty="0">
                <a:latin typeface="Bahnschrift" panose="020B0502040204020203" pitchFamily="34" charset="0"/>
                <a:cs typeface="Calibri"/>
              </a:rPr>
              <a:t>Fix definierte Wörterlisten </a:t>
            </a: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804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epper-the-waiter-small">
            <a:hlinkClick r:id="" action="ppaction://media"/>
            <a:extLst>
              <a:ext uri="{FF2B5EF4-FFF2-40B4-BE49-F238E27FC236}">
                <a16:creationId xmlns:a16="http://schemas.microsoft.com/office/drawing/2014/main" id="{5A4F9031-AB0B-4809-B77F-D3FA567457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35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Fazit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2"/>
            <a:ext cx="9117094" cy="41378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dirty="0">
                <a:latin typeface="Bahnschrift"/>
              </a:rPr>
              <a:t>Ein gut funktionierendes Grundverhalten</a:t>
            </a:r>
          </a:p>
          <a:p>
            <a:r>
              <a:rPr lang="de-CH" dirty="0">
                <a:latin typeface="Bahnschrift"/>
              </a:rPr>
              <a:t>Hürden bei </a:t>
            </a:r>
            <a:r>
              <a:rPr lang="de-CH" dirty="0" err="1">
                <a:latin typeface="Bahnschrift"/>
              </a:rPr>
              <a:t>Subscriptions</a:t>
            </a:r>
            <a:r>
              <a:rPr lang="de-CH" dirty="0">
                <a:latin typeface="Bahnschrift"/>
              </a:rPr>
              <a:t> / Navigation</a:t>
            </a:r>
          </a:p>
          <a:p>
            <a:r>
              <a:rPr lang="de-CH" dirty="0">
                <a:latin typeface="Bahnschrift"/>
              </a:rPr>
              <a:t>Wiedererkennung des Kunden</a:t>
            </a:r>
          </a:p>
          <a:p>
            <a:r>
              <a:rPr lang="de-CH" dirty="0" err="1">
                <a:latin typeface="Bahnschrift"/>
              </a:rPr>
              <a:t>Concurrency</a:t>
            </a:r>
            <a:r>
              <a:rPr lang="de-CH" dirty="0">
                <a:latin typeface="Bahnschrift"/>
              </a:rPr>
              <a:t> von NAOqi besser verstehen</a:t>
            </a:r>
          </a:p>
          <a:p>
            <a:r>
              <a:rPr lang="de-CH" dirty="0">
                <a:latin typeface="Bahnschrift"/>
              </a:rPr>
              <a:t>Die Spitze des Eisberges</a:t>
            </a: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294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2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Person, drinnen, Mann, sitzend enthält.&#10;&#10;Automatisch generierte Beschreibung">
            <a:extLst>
              <a:ext uri="{FF2B5EF4-FFF2-40B4-BE49-F238E27FC236}">
                <a16:creationId xmlns:a16="http://schemas.microsoft.com/office/drawing/2014/main" id="{D819444F-0379-4F2A-B5BC-21F102A77B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61" name="Rectangle 3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2756" y="1086527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 err="1">
                <a:solidFill>
                  <a:srgbClr val="FFFFFF"/>
                </a:solidFill>
                <a:latin typeface="Bahnschrift" panose="020B0502040204020203" pitchFamily="34" charset="0"/>
              </a:rPr>
              <a:t>Fragen</a:t>
            </a:r>
            <a:r>
              <a:rPr lang="en-US" sz="5200" b="1" dirty="0">
                <a:solidFill>
                  <a:srgbClr val="FFFFFF"/>
                </a:solidFill>
                <a:latin typeface="Bahnschrift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58642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 panose="020B0502040204020203" pitchFamily="34" charset="0"/>
                <a:ea typeface="+mj-lt"/>
                <a:cs typeface="+mj-lt"/>
              </a:rPr>
              <a:t>Geplantes Verhalten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2958FC1D-673B-47DD-8762-B4F18A8B5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78" y="2155371"/>
            <a:ext cx="10673644" cy="443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57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Stand der Zielerreichung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dirty="0">
                <a:latin typeface="Bahnschrift" panose="020B0502040204020203" pitchFamily="34" charset="0"/>
                <a:cs typeface="Calibri"/>
              </a:rPr>
              <a:t>Pepper </a:t>
            </a:r>
            <a:r>
              <a:rPr lang="de-CH" dirty="0" err="1">
                <a:latin typeface="Bahnschrift" panose="020B0502040204020203" pitchFamily="34" charset="0"/>
                <a:cs typeface="Calibri"/>
              </a:rPr>
              <a:t>the</a:t>
            </a:r>
            <a:r>
              <a:rPr lang="de-CH" dirty="0">
                <a:latin typeface="Bahnschrift" panose="020B0502040204020203" pitchFamily="34" charset="0"/>
                <a:cs typeface="Calibri"/>
              </a:rPr>
              <a:t> </a:t>
            </a:r>
            <a:r>
              <a:rPr lang="de-CH" dirty="0" err="1">
                <a:latin typeface="Bahnschrift" panose="020B0502040204020203" pitchFamily="34" charset="0"/>
                <a:cs typeface="Calibri"/>
              </a:rPr>
              <a:t>waiter</a:t>
            </a:r>
            <a:r>
              <a:rPr lang="de-CH" dirty="0">
                <a:latin typeface="Bahnschrift" panose="020B0502040204020203" pitchFamily="34" charset="0"/>
                <a:cs typeface="Calibri"/>
              </a:rPr>
              <a:t> meistert das Verhalten erfolgreich und zuverlässig</a:t>
            </a:r>
            <a:r>
              <a:rPr lang="en-US" dirty="0">
                <a:latin typeface="Bahnschrift" panose="020B0502040204020203" pitchFamily="34" charset="0"/>
                <a:cs typeface="Calibri"/>
              </a:rPr>
              <a:t> </a:t>
            </a:r>
          </a:p>
          <a:p>
            <a:endParaRPr lang="en-US" dirty="0">
              <a:latin typeface="Bahnschrift" panose="020B0502040204020203" pitchFamily="34" charset="0"/>
              <a:cs typeface="Calibri"/>
            </a:endParaRPr>
          </a:p>
          <a:p>
            <a:r>
              <a:rPr lang="en-US" dirty="0" err="1">
                <a:latin typeface="Bahnschrift" panose="020B0502040204020203" pitchFamily="34" charset="0"/>
                <a:cs typeface="Calibri"/>
              </a:rPr>
              <a:t>Annahmen</a:t>
            </a:r>
            <a:r>
              <a:rPr lang="en-US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US" dirty="0" err="1">
                <a:latin typeface="Bahnschrift" panose="020B0502040204020203" pitchFamily="34" charset="0"/>
                <a:cs typeface="Calibri"/>
              </a:rPr>
              <a:t>zur</a:t>
            </a:r>
            <a:r>
              <a:rPr lang="en-US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US" dirty="0" err="1">
                <a:latin typeface="Bahnschrift" panose="020B0502040204020203" pitchFamily="34" charset="0"/>
                <a:cs typeface="Calibri"/>
              </a:rPr>
              <a:t>Umgebung</a:t>
            </a:r>
            <a:r>
              <a:rPr lang="en-US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US" dirty="0" err="1">
                <a:latin typeface="Bahnschrift" panose="020B0502040204020203" pitchFamily="34" charset="0"/>
                <a:cs typeface="Calibri"/>
              </a:rPr>
              <a:t>sind</a:t>
            </a:r>
            <a:r>
              <a:rPr lang="en-US" dirty="0">
                <a:latin typeface="Bahnschrift" panose="020B0502040204020203" pitchFamily="34" charset="0"/>
                <a:cs typeface="Calibri"/>
              </a:rPr>
              <a:t> </a:t>
            </a:r>
            <a:r>
              <a:rPr lang="en-US" dirty="0" err="1">
                <a:latin typeface="Bahnschrift" panose="020B0502040204020203" pitchFamily="34" charset="0"/>
                <a:cs typeface="Calibri"/>
              </a:rPr>
              <a:t>massgebend</a:t>
            </a:r>
            <a:endParaRPr lang="en-US" dirty="0">
              <a:latin typeface="Bahnschrift" panose="020B0502040204020203" pitchFamily="34" charset="0"/>
              <a:cs typeface="Calibri"/>
            </a:endParaRPr>
          </a:p>
          <a:p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8431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Annahmen zur Umgebung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b="1" dirty="0">
                <a:latin typeface="Bahnschrift" panose="020B0502040204020203" pitchFamily="34" charset="0"/>
                <a:cs typeface="Calibri"/>
              </a:rPr>
              <a:t>Bar</a:t>
            </a: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Keine Hindernisse / Sperren</a:t>
            </a: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Überschaubare Grösse</a:t>
            </a:r>
          </a:p>
          <a:p>
            <a:pPr lvl="1"/>
            <a:endParaRPr lang="de-CH" dirty="0">
              <a:latin typeface="Bahnschrift" panose="020B0502040204020203" pitchFamily="34" charset="0"/>
              <a:cs typeface="Calibri"/>
            </a:endParaRPr>
          </a:p>
          <a:p>
            <a:r>
              <a:rPr lang="de-CH" b="1" dirty="0">
                <a:latin typeface="Bahnschrift" panose="020B0502040204020203" pitchFamily="34" charset="0"/>
                <a:cs typeface="Calibri"/>
              </a:rPr>
              <a:t>Kunden</a:t>
            </a: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Bleibt an gleicher Position nach Bestellung</a:t>
            </a: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Sprechen Englisch</a:t>
            </a:r>
          </a:p>
          <a:p>
            <a:pPr marL="457200" lvl="1" indent="0">
              <a:buNone/>
            </a:pPr>
            <a:endParaRPr lang="de-CH" dirty="0">
              <a:solidFill>
                <a:srgbClr val="C00000"/>
              </a:solidFill>
              <a:latin typeface="Bahnschrift" panose="020B0502040204020203" pitchFamily="34" charset="0"/>
              <a:cs typeface="Calibri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8501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Beurteilung der Umgebung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Observability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  		</a:t>
            </a:r>
            <a:r>
              <a:rPr lang="de-CH" dirty="0" err="1">
                <a:latin typeface="Bahnschrift" panose="020B0502040204020203" pitchFamily="34" charset="0"/>
                <a:ea typeface="+mn-lt"/>
                <a:cs typeface="+mn-lt"/>
              </a:rPr>
              <a:t>Partially</a:t>
            </a:r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 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observable</a:t>
            </a:r>
          </a:p>
          <a:p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Predictability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  		</a:t>
            </a:r>
            <a:r>
              <a:rPr lang="de-CH" dirty="0" err="1">
                <a:latin typeface="Bahnschrift" panose="020B0502040204020203" pitchFamily="34" charset="0"/>
                <a:ea typeface="+mn-lt"/>
                <a:cs typeface="+mn-lt"/>
              </a:rPr>
              <a:t>Stochastic</a:t>
            </a:r>
            <a:endParaRPr lang="de-CH" dirty="0">
              <a:latin typeface="Bahnschrift" panose="020B0502040204020203" pitchFamily="34" charset="0"/>
              <a:ea typeface="+mn-lt"/>
              <a:cs typeface="+mn-lt"/>
            </a:endParaRPr>
          </a:p>
          <a:p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Time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 </a:t>
            </a:r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dependency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	</a:t>
            </a:r>
            <a:r>
              <a:rPr lang="de-CH" dirty="0" err="1">
                <a:latin typeface="Bahnschrift" panose="020B0502040204020203" pitchFamily="34" charset="0"/>
                <a:ea typeface="+mn-lt"/>
                <a:cs typeface="+mn-lt"/>
              </a:rPr>
              <a:t>Sequential</a:t>
            </a:r>
            <a:endParaRPr lang="de-CH" dirty="0">
              <a:latin typeface="Bahnschrift" panose="020B0502040204020203" pitchFamily="34" charset="0"/>
              <a:ea typeface="+mn-lt"/>
              <a:cs typeface="+mn-lt"/>
            </a:endParaRPr>
          </a:p>
          <a:p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Dynamics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 		Dynamic</a:t>
            </a:r>
          </a:p>
          <a:p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Discrete</a:t>
            </a:r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 vs. </a:t>
            </a:r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Cont</a:t>
            </a:r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.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  	</a:t>
            </a:r>
            <a:r>
              <a:rPr lang="de-CH" dirty="0" err="1">
                <a:latin typeface="Bahnschrift" panose="020B0502040204020203" pitchFamily="34" charset="0"/>
                <a:ea typeface="+mn-lt"/>
                <a:cs typeface="+mn-lt"/>
              </a:rPr>
              <a:t>Continuous</a:t>
            </a:r>
            <a:endParaRPr lang="de-CH" dirty="0">
              <a:latin typeface="Bahnschrift" panose="020B0502040204020203" pitchFamily="34" charset="0"/>
              <a:ea typeface="+mn-lt"/>
              <a:cs typeface="+mn-lt"/>
            </a:endParaRPr>
          </a:p>
          <a:p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Number</a:t>
            </a:r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 of </a:t>
            </a:r>
            <a:r>
              <a:rPr lang="de-CH" b="1" dirty="0" err="1">
                <a:latin typeface="Bahnschrift" panose="020B0502040204020203" pitchFamily="34" charset="0"/>
                <a:ea typeface="+mn-lt"/>
                <a:cs typeface="+mn-lt"/>
              </a:rPr>
              <a:t>agents</a:t>
            </a:r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	Single</a:t>
            </a:r>
          </a:p>
          <a:p>
            <a:pPr marL="457200" lvl="1" indent="0">
              <a:buNone/>
            </a:pPr>
            <a:endParaRPr lang="de-CH" dirty="0">
              <a:solidFill>
                <a:srgbClr val="C00000"/>
              </a:solidFill>
              <a:latin typeface="Bahnschrift" panose="020B0502040204020203" pitchFamily="34" charset="0"/>
              <a:cs typeface="Calibri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7781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Aktuatoren/Sensoren</a:t>
            </a:r>
            <a:endParaRPr lang="de-CH" sz="3600" b="1" dirty="0">
              <a:latin typeface="Bahnschrift" panose="020B0502040204020203" pitchFamily="34" charset="0"/>
              <a:ea typeface="+mj-lt"/>
              <a:cs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12435" y="2619103"/>
            <a:ext cx="447598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CH" b="1" dirty="0">
                <a:latin typeface="Bahnschrift" panose="020B0502040204020203" pitchFamily="34" charset="0"/>
                <a:ea typeface="+mn-lt"/>
                <a:cs typeface="+mn-lt"/>
              </a:rPr>
              <a:t>Aktuatoren: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  <a:ea typeface="+mn-lt"/>
                <a:cs typeface="+mn-lt"/>
              </a:rPr>
              <a:t>Sprachausgabe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Bewegung</a:t>
            </a:r>
            <a:endParaRPr lang="en-US" dirty="0">
              <a:latin typeface="Bahnschrift" panose="020B0502040204020203" pitchFamily="34" charset="0"/>
              <a:ea typeface="+mn-lt"/>
              <a:cs typeface="+mn-lt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Gesten (Arme / Kopf)</a:t>
            </a:r>
            <a:endParaRPr lang="en-US" dirty="0">
              <a:latin typeface="Bahnschrift" panose="020B0502040204020203" pitchFamily="34" charset="0"/>
              <a:ea typeface="+mn-lt"/>
              <a:cs typeface="+mn-lt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ED9E404-51BF-49B2-BF5B-9C86451EB4F1}"/>
              </a:ext>
            </a:extLst>
          </p:cNvPr>
          <p:cNvSpPr txBox="1">
            <a:spLocks/>
          </p:cNvSpPr>
          <p:nvPr/>
        </p:nvSpPr>
        <p:spPr>
          <a:xfrm>
            <a:off x="6329751" y="2619103"/>
            <a:ext cx="4475988" cy="3695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b="1" dirty="0">
                <a:latin typeface="Bahnschrift" panose="020B0502040204020203" pitchFamily="34" charset="0"/>
              </a:rPr>
              <a:t>Sensoren:</a:t>
            </a:r>
            <a:r>
              <a:rPr lang="de-CH" dirty="0">
                <a:latin typeface="Bahnschrift" panose="020B0502040204020203" pitchFamily="34" charset="0"/>
              </a:rPr>
              <a:t> 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2D Kamera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Mikrofone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Ultraschall / Laser</a:t>
            </a:r>
            <a:endParaRPr lang="de-CH" dirty="0">
              <a:latin typeface="Bahnschrift" panose="020B0502040204020203" pitchFamily="34" charset="0"/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4673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>
                <a:latin typeface="Bahnschrift"/>
              </a:rPr>
              <a:t>Lösungsansatz – Agententyp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7" y="2481943"/>
            <a:ext cx="5063559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b="1" dirty="0">
                <a:latin typeface="Bahnschrift"/>
                <a:cs typeface="Calibri"/>
              </a:rPr>
              <a:t>Model-</a:t>
            </a:r>
            <a:r>
              <a:rPr lang="de-CH" b="1" dirty="0" err="1">
                <a:latin typeface="Bahnschrift"/>
                <a:cs typeface="Calibri"/>
              </a:rPr>
              <a:t>Based</a:t>
            </a:r>
            <a:r>
              <a:rPr lang="de-CH" b="1" dirty="0">
                <a:latin typeface="Bahnschrift"/>
                <a:cs typeface="Calibri"/>
              </a:rPr>
              <a:t> Reflex Agent</a:t>
            </a:r>
          </a:p>
          <a:p>
            <a:pPr lvl="1"/>
            <a:r>
              <a:rPr lang="de-CH" dirty="0">
                <a:latin typeface="Bahnschrift"/>
                <a:cs typeface="Calibri"/>
              </a:rPr>
              <a:t>Partiell überwachbare Umgebung(Bar)</a:t>
            </a:r>
          </a:p>
          <a:p>
            <a:pPr lvl="1"/>
            <a:r>
              <a:rPr lang="de-CH" dirty="0">
                <a:latin typeface="Bahnschrift"/>
                <a:cs typeface="Calibri"/>
              </a:rPr>
              <a:t>Interne Zustände</a:t>
            </a:r>
          </a:p>
          <a:p>
            <a:pPr lvl="1"/>
            <a:r>
              <a:rPr lang="de-CH" dirty="0">
                <a:latin typeface="Bahnschrift"/>
                <a:cs typeface="Calibri"/>
              </a:rPr>
              <a:t>Wahrnehmung der Umgebung massgeblich für Zustandsübergänge</a:t>
            </a: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291C028-1036-4312-90DF-AE95086D3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785" y="2372908"/>
            <a:ext cx="5523423" cy="341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3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0461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Software / Externe Software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b="1" dirty="0">
                <a:latin typeface="Bahnschrift" panose="020B0502040204020203" pitchFamily="34" charset="0"/>
                <a:cs typeface="Calibri"/>
              </a:rPr>
              <a:t>Externe Software</a:t>
            </a:r>
          </a:p>
          <a:p>
            <a:pPr lvl="1"/>
            <a:r>
              <a:rPr lang="de-CH" dirty="0">
                <a:latin typeface="Bahnschrift"/>
                <a:cs typeface="Calibri"/>
              </a:rPr>
              <a:t>Google </a:t>
            </a:r>
            <a:r>
              <a:rPr lang="de-CH" dirty="0" err="1">
                <a:latin typeface="Bahnschrift"/>
                <a:cs typeface="Calibri"/>
              </a:rPr>
              <a:t>CloudVisionAPI</a:t>
            </a:r>
            <a:r>
              <a:rPr lang="de-CH" dirty="0">
                <a:latin typeface="Bahnschrift"/>
                <a:cs typeface="Calibri"/>
              </a:rPr>
              <a:t>  </a:t>
            </a:r>
          </a:p>
          <a:p>
            <a:pPr marL="457200" lvl="1" indent="0">
              <a:buNone/>
            </a:pPr>
            <a:endParaRPr lang="de-CH" dirty="0">
              <a:latin typeface="Bahnschrift" panose="020B0502040204020203" pitchFamily="34" charset="0"/>
              <a:cs typeface="Calibri"/>
            </a:endParaRPr>
          </a:p>
          <a:p>
            <a:r>
              <a:rPr lang="de-CH" b="1" dirty="0">
                <a:latin typeface="Bahnschrift" panose="020B0502040204020203" pitchFamily="34" charset="0"/>
                <a:cs typeface="Calibri"/>
              </a:rPr>
              <a:t>Software</a:t>
            </a: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Python (2.7)</a:t>
            </a:r>
            <a:endParaRPr lang="en-US" dirty="0">
              <a:latin typeface="Bahnschrift" panose="020B0502040204020203" pitchFamily="34" charset="0"/>
              <a:cs typeface="Calibri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  <a:cs typeface="Calibri"/>
              </a:rPr>
              <a:t>State Machine Pattern</a:t>
            </a:r>
            <a:endParaRPr lang="en-US" dirty="0">
              <a:latin typeface="Bahnschrift" panose="020B0502040204020203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3542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5567" y="548640"/>
            <a:ext cx="10344249" cy="1179576"/>
          </a:xfrm>
        </p:spPr>
        <p:txBody>
          <a:bodyPr>
            <a:normAutofit/>
          </a:bodyPr>
          <a:lstStyle/>
          <a:p>
            <a:r>
              <a:rPr lang="de-CH" sz="3600" b="1" dirty="0">
                <a:latin typeface="Bahnschrift"/>
              </a:rPr>
              <a:t>Lösungsansatz – Übersichtsdiagramm</a:t>
            </a:r>
            <a:endParaRPr lang="de-CH" sz="3600" b="1" dirty="0">
              <a:latin typeface="Bahnschrif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5568" y="2481943"/>
            <a:ext cx="9117094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de-CH" dirty="0">
              <a:latin typeface="Bahnschrift"/>
              <a:cs typeface="Calibri"/>
            </a:endParaRPr>
          </a:p>
          <a:p>
            <a:pPr marL="0" indent="0">
              <a:buNone/>
            </a:pPr>
            <a:endParaRPr lang="de-CH" dirty="0">
              <a:cs typeface="Calibri"/>
            </a:endParaRPr>
          </a:p>
          <a:p>
            <a:endParaRPr lang="de-CH" sz="2200" dirty="0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CA99B8D-6CC0-4D71-89CF-A26323206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52" y="2056145"/>
            <a:ext cx="11882219" cy="322002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919B643-AE75-4239-8386-BF6B8433F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09" y="5366573"/>
            <a:ext cx="1798603" cy="117716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7E436D2-F9AB-434A-AA89-DAFB50F654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0375" y="5635476"/>
            <a:ext cx="1839255" cy="72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88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611</Words>
  <Application>Microsoft Office PowerPoint</Application>
  <PresentationFormat>Breitbild</PresentationFormat>
  <Paragraphs>121</Paragraphs>
  <Slides>15</Slides>
  <Notes>15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Bahnschrift</vt:lpstr>
      <vt:lpstr>Calibri</vt:lpstr>
      <vt:lpstr>Calibri Light</vt:lpstr>
      <vt:lpstr>Office</vt:lpstr>
      <vt:lpstr>Pepper the waiter</vt:lpstr>
      <vt:lpstr>Geplantes Verhalten</vt:lpstr>
      <vt:lpstr>Stand der Zielerreichung</vt:lpstr>
      <vt:lpstr>Lösungsansatz – Annahmen zur Umgebung</vt:lpstr>
      <vt:lpstr>Lösungsansatz – Beurteilung der Umgebung</vt:lpstr>
      <vt:lpstr>Lösungsansatz – Aktuatoren/Sensoren</vt:lpstr>
      <vt:lpstr>Lösungsansatz – Agententyp</vt:lpstr>
      <vt:lpstr>Lösungsansatz – Software / Externe Software</vt:lpstr>
      <vt:lpstr>Lösungsansatz – Übersichtsdiagramm</vt:lpstr>
      <vt:lpstr>Lösungsansatz – Human-Robot Collaboration</vt:lpstr>
      <vt:lpstr>Evaluation - Resultate</vt:lpstr>
      <vt:lpstr>Evaluation - Diskussion</vt:lpstr>
      <vt:lpstr>PowerPoint-Präsentation</vt:lpstr>
      <vt:lpstr>Fazit</vt:lpstr>
      <vt:lpstr>Fragen?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Pepper the waiter</dc:title>
  <dc:creator>Willi Adrian I.BSCI_F19.1801</dc:creator>
  <cp:lastModifiedBy>Willi Adrian I.BSCI_F19.1801</cp:lastModifiedBy>
  <cp:revision>15</cp:revision>
  <dcterms:created xsi:type="dcterms:W3CDTF">2020-12-12T22:15:57Z</dcterms:created>
  <dcterms:modified xsi:type="dcterms:W3CDTF">2020-12-17T07:39:13Z</dcterms:modified>
</cp:coreProperties>
</file>